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60" r:id="rId4"/>
    <p:sldId id="2556" r:id="rId5"/>
    <p:sldId id="2557" r:id="rId6"/>
    <p:sldId id="2558" r:id="rId7"/>
    <p:sldId id="2559" r:id="rId8"/>
  </p:sldIdLst>
  <p:sldSz cx="12192000" cy="6858000"/>
  <p:notesSz cx="6858000" cy="9144000"/>
  <p:defaultTextStyle>
    <a:defPPr>
      <a:defRPr lang="es-C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8DE25C-F8A1-E2ED-2BA1-455CCCD84C51}" name="Jorge Alejandro Hidalgo López" initials="JH" userId="S::jhidalgo@icafe.cr::165ae0b1-4c40-4a51-b33d-0577af1465f0" providerId="AD"/>
  <p188:author id="{AE95C884-D084-C9DC-0CCA-D1FDF7D8394A}" name="MARIA VALERIA CORTES ARGUEDAS" initials="MC" userId="S::mcortesa@ulicori.net::8ca958ba-f199-46ff-81f1-9e8308162b65" providerId="AD"/>
  <p188:author id="{D3BC1BEE-A921-8A99-EEBF-820515B07BA4}" name="Alcides Quirós Madrigal" initials="AQ" userId="S::aquiros@icafe.cr::563ef6b0-44ac-4dc2-bb80-7730568c18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06CA"/>
    <a:srgbClr val="60FF4B"/>
    <a:srgbClr val="FF3300"/>
    <a:srgbClr val="00B0F0"/>
    <a:srgbClr val="002060"/>
    <a:srgbClr val="34507B"/>
    <a:srgbClr val="499057"/>
    <a:srgbClr val="83A589"/>
    <a:srgbClr val="6DA67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B13E7F-B241-4DC0-B45F-07B8B2E40BA3}" v="7" dt="2026-05-12T18:56:32.5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8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astillo Molina" userId="3321f39d-c43d-4dc1-aab8-e37c264880eb" providerId="ADAL" clId="{CF0E7DC8-4F83-4E08-A75A-7ECE842A8D81}"/>
    <pc:docChg chg="undo redo custSel addSld delSld modSld sldOrd">
      <pc:chgData name="Juan Carlos Castillo Molina" userId="3321f39d-c43d-4dc1-aab8-e37c264880eb" providerId="ADAL" clId="{CF0E7DC8-4F83-4E08-A75A-7ECE842A8D81}" dt="2026-05-12T18:57:06.331" v="4274" actId="20577"/>
      <pc:docMkLst>
        <pc:docMk/>
      </pc:docMkLst>
      <pc:sldChg chg="delSp modSp mod">
        <pc:chgData name="Juan Carlos Castillo Molina" userId="3321f39d-c43d-4dc1-aab8-e37c264880eb" providerId="ADAL" clId="{CF0E7DC8-4F83-4E08-A75A-7ECE842A8D81}" dt="2026-05-12T17:30:41.584" v="4207" actId="20577"/>
        <pc:sldMkLst>
          <pc:docMk/>
          <pc:sldMk cId="4284725626" sldId="256"/>
        </pc:sldMkLst>
        <pc:spChg chg="mod">
          <ac:chgData name="Juan Carlos Castillo Molina" userId="3321f39d-c43d-4dc1-aab8-e37c264880eb" providerId="ADAL" clId="{CF0E7DC8-4F83-4E08-A75A-7ECE842A8D81}" dt="2026-05-12T17:30:41.584" v="4207" actId="20577"/>
          <ac:spMkLst>
            <pc:docMk/>
            <pc:sldMk cId="4284725626" sldId="256"/>
            <ac:spMk id="6" creationId="{36AB1472-46B9-4B0A-99DC-7E1FA61E84DC}"/>
          </ac:spMkLst>
        </pc:spChg>
      </pc:sldChg>
      <pc:sldChg chg="addSp delSp modSp mod">
        <pc:chgData name="Juan Carlos Castillo Molina" userId="3321f39d-c43d-4dc1-aab8-e37c264880eb" providerId="ADAL" clId="{CF0E7DC8-4F83-4E08-A75A-7ECE842A8D81}" dt="2026-05-12T18:57:06.331" v="4274" actId="20577"/>
        <pc:sldMkLst>
          <pc:docMk/>
          <pc:sldMk cId="263347290" sldId="2556"/>
        </pc:sldMkLst>
        <pc:spChg chg="mod">
          <ac:chgData name="Juan Carlos Castillo Molina" userId="3321f39d-c43d-4dc1-aab8-e37c264880eb" providerId="ADAL" clId="{CF0E7DC8-4F83-4E08-A75A-7ECE842A8D81}" dt="2026-05-12T18:19:06.226" v="4246" actId="20577"/>
          <ac:spMkLst>
            <pc:docMk/>
            <pc:sldMk cId="263347290" sldId="2556"/>
            <ac:spMk id="3" creationId="{87308295-AB40-3C40-F446-14DB01B3212A}"/>
          </ac:spMkLst>
        </pc:spChg>
        <pc:spChg chg="add mod">
          <ac:chgData name="Juan Carlos Castillo Molina" userId="3321f39d-c43d-4dc1-aab8-e37c264880eb" providerId="ADAL" clId="{CF0E7DC8-4F83-4E08-A75A-7ECE842A8D81}" dt="2026-05-12T17:36:31.321" v="4220" actId="20577"/>
          <ac:spMkLst>
            <pc:docMk/>
            <pc:sldMk cId="263347290" sldId="2556"/>
            <ac:spMk id="6" creationId="{468EEE38-E13C-E44E-E391-DD72497BAF3F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5-12T18:19:02.404" v="4243" actId="14100"/>
          <ac:graphicFrameMkLst>
            <pc:docMk/>
            <pc:sldMk cId="263347290" sldId="2556"/>
            <ac:graphicFrameMk id="5" creationId="{191A47A3-63F2-EE53-B0B1-2ECDCFBBD00D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12T18:57:06.331" v="4274" actId="20577"/>
          <ac:graphicFrameMkLst>
            <pc:docMk/>
            <pc:sldMk cId="263347290" sldId="2556"/>
            <ac:graphicFrameMk id="9" creationId="{40D5F06B-4860-2A9B-0910-1725CE73C105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12T17:30:49.870" v="4209" actId="478"/>
          <ac:graphicFrameMkLst>
            <pc:docMk/>
            <pc:sldMk cId="263347290" sldId="2556"/>
            <ac:graphicFrameMk id="10" creationId="{F9922117-7B31-E3F2-3F02-6585CAEE494E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5-12T18:06:04.666" v="4238" actId="20577"/>
        <pc:sldMkLst>
          <pc:docMk/>
          <pc:sldMk cId="4186037163" sldId="2557"/>
        </pc:sldMkLst>
        <pc:spChg chg="mod">
          <ac:chgData name="Juan Carlos Castillo Molina" userId="3321f39d-c43d-4dc1-aab8-e37c264880eb" providerId="ADAL" clId="{CF0E7DC8-4F83-4E08-A75A-7ECE842A8D81}" dt="2026-05-12T18:06:04.666" v="4238" actId="20577"/>
          <ac:spMkLst>
            <pc:docMk/>
            <pc:sldMk cId="4186037163" sldId="2557"/>
            <ac:spMk id="8" creationId="{46489F10-1B1C-29DE-B8AD-88D46430E4AD}"/>
          </ac:spMkLst>
        </pc:spChg>
        <pc:graphicFrameChg chg="add del mod modGraphic">
          <ac:chgData name="Juan Carlos Castillo Molina" userId="3321f39d-c43d-4dc1-aab8-e37c264880eb" providerId="ADAL" clId="{CF0E7DC8-4F83-4E08-A75A-7ECE842A8D81}" dt="2026-05-12T17:30:52.602" v="4210" actId="478"/>
          <ac:graphicFrameMkLst>
            <pc:docMk/>
            <pc:sldMk cId="4186037163" sldId="2557"/>
            <ac:graphicFrameMk id="2" creationId="{5D099A1E-F6AA-F63B-F920-D68285AA228E}"/>
          </ac:graphicFrameMkLst>
        </pc:graphicFrameChg>
        <pc:graphicFrameChg chg="add mod modGraphic">
          <ac:chgData name="Juan Carlos Castillo Molina" userId="3321f39d-c43d-4dc1-aab8-e37c264880eb" providerId="ADAL" clId="{CF0E7DC8-4F83-4E08-A75A-7ECE842A8D81}" dt="2026-05-12T18:06:01.721" v="4235" actId="1076"/>
          <ac:graphicFrameMkLst>
            <pc:docMk/>
            <pc:sldMk cId="4186037163" sldId="2557"/>
            <ac:graphicFrameMk id="3" creationId="{582A8FFF-0C79-70E6-AC02-7753BC40F768}"/>
          </ac:graphicFrameMkLst>
        </pc:graphicFrameChg>
      </pc:sldChg>
      <pc:sldChg chg="addSp delSp modSp mod">
        <pc:chgData name="Juan Carlos Castillo Molina" userId="3321f39d-c43d-4dc1-aab8-e37c264880eb" providerId="ADAL" clId="{CF0E7DC8-4F83-4E08-A75A-7ECE842A8D81}" dt="2026-05-12T18:23:22.081" v="4258" actId="20577"/>
        <pc:sldMkLst>
          <pc:docMk/>
          <pc:sldMk cId="1636667196" sldId="2558"/>
        </pc:sldMkLst>
        <pc:spChg chg="mod">
          <ac:chgData name="Juan Carlos Castillo Molina" userId="3321f39d-c43d-4dc1-aab8-e37c264880eb" providerId="ADAL" clId="{CF0E7DC8-4F83-4E08-A75A-7ECE842A8D81}" dt="2026-05-12T18:23:22.081" v="4258" actId="20577"/>
          <ac:spMkLst>
            <pc:docMk/>
            <pc:sldMk cId="1636667196" sldId="2558"/>
            <ac:spMk id="4" creationId="{A60CFAD0-C18E-8430-5653-649ADF4BEE77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5-12T18:22:57.946" v="4249" actId="14100"/>
          <ac:graphicFrameMkLst>
            <pc:docMk/>
            <pc:sldMk cId="1636667196" sldId="2558"/>
            <ac:graphicFrameMk id="5" creationId="{4AE02FB2-ADD3-F589-1358-4ACDE8D654DE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5-12T18:23:19.309" v="4255" actId="14100"/>
          <ac:graphicFrameMkLst>
            <pc:docMk/>
            <pc:sldMk cId="1636667196" sldId="2558"/>
            <ac:graphicFrameMk id="6" creationId="{7C91938B-C033-45A8-B772-192C7F469E4B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12T17:30:57.772" v="4211" actId="478"/>
          <ac:graphicFrameMkLst>
            <pc:docMk/>
            <pc:sldMk cId="1636667196" sldId="2558"/>
            <ac:graphicFrameMk id="7" creationId="{6323771D-D9B4-7549-E8BB-AAB6071D0B22}"/>
          </ac:graphicFrameMkLst>
        </pc:graphicFrameChg>
        <pc:graphicFrameChg chg="add del mod">
          <ac:chgData name="Juan Carlos Castillo Molina" userId="3321f39d-c43d-4dc1-aab8-e37c264880eb" providerId="ADAL" clId="{CF0E7DC8-4F83-4E08-A75A-7ECE842A8D81}" dt="2026-05-12T18:23:00.184" v="4250" actId="478"/>
          <ac:graphicFrameMkLst>
            <pc:docMk/>
            <pc:sldMk cId="1636667196" sldId="2558"/>
            <ac:graphicFrameMk id="8" creationId="{7C91938B-C033-45A8-B772-192C7F469E4B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5-12T18:25:33.141" v="4268" actId="20577"/>
        <pc:sldMkLst>
          <pc:docMk/>
          <pc:sldMk cId="1991370206" sldId="2559"/>
        </pc:sldMkLst>
        <pc:spChg chg="mod">
          <ac:chgData name="Juan Carlos Castillo Molina" userId="3321f39d-c43d-4dc1-aab8-e37c264880eb" providerId="ADAL" clId="{CF0E7DC8-4F83-4E08-A75A-7ECE842A8D81}" dt="2026-05-12T18:25:33.141" v="4268" actId="20577"/>
          <ac:spMkLst>
            <pc:docMk/>
            <pc:sldMk cId="1991370206" sldId="2559"/>
            <ac:spMk id="4" creationId="{2B426963-1096-9604-3DE9-AE1AC8FC6352}"/>
          </ac:spMkLst>
        </pc:spChg>
        <pc:graphicFrameChg chg="add mod modGraphic">
          <ac:chgData name="Juan Carlos Castillo Molina" userId="3321f39d-c43d-4dc1-aab8-e37c264880eb" providerId="ADAL" clId="{CF0E7DC8-4F83-4E08-A75A-7ECE842A8D81}" dt="2026-05-12T18:25:29.302" v="4265" actId="1076"/>
          <ac:graphicFrameMkLst>
            <pc:docMk/>
            <pc:sldMk cId="1991370206" sldId="2559"/>
            <ac:graphicFrameMk id="5" creationId="{E088BCFA-70B3-176A-C109-F4B108E7B6D6}"/>
          </ac:graphicFrameMkLst>
        </pc:graphicFrameChg>
        <pc:graphicFrameChg chg="add del mod modGraphic">
          <ac:chgData name="Juan Carlos Castillo Molina" userId="3321f39d-c43d-4dc1-aab8-e37c264880eb" providerId="ADAL" clId="{CF0E7DC8-4F83-4E08-A75A-7ECE842A8D81}" dt="2026-05-12T17:31:02.046" v="4212" actId="478"/>
          <ac:graphicFrameMkLst>
            <pc:docMk/>
            <pc:sldMk cId="1991370206" sldId="2559"/>
            <ac:graphicFrameMk id="6" creationId="{7EE82DB2-5DCA-FE81-F10F-6D69188A189A}"/>
          </ac:graphicFrameMkLst>
        </pc:graphicFrameChg>
      </pc:sldChg>
      <pc:sldChg chg="addSp delSp modSp add mod">
        <pc:chgData name="Juan Carlos Castillo Molina" userId="3321f39d-c43d-4dc1-aab8-e37c264880eb" providerId="ADAL" clId="{CF0E7DC8-4F83-4E08-A75A-7ECE842A8D81}" dt="2026-05-12T17:39:10.748" v="4225" actId="20577"/>
        <pc:sldMkLst>
          <pc:docMk/>
          <pc:sldMk cId="1480523509" sldId="2560"/>
        </pc:sldMkLst>
        <pc:spChg chg="mod">
          <ac:chgData name="Juan Carlos Castillo Molina" userId="3321f39d-c43d-4dc1-aab8-e37c264880eb" providerId="ADAL" clId="{CF0E7DC8-4F83-4E08-A75A-7ECE842A8D81}" dt="2026-05-12T17:39:10.748" v="4225" actId="20577"/>
          <ac:spMkLst>
            <pc:docMk/>
            <pc:sldMk cId="1480523509" sldId="2560"/>
            <ac:spMk id="14" creationId="{ED9C0109-8FE2-7AA7-B0C9-DA1EFF2B43DF}"/>
          </ac:spMkLst>
        </pc:spChg>
        <pc:graphicFrameChg chg="add del mod">
          <ac:chgData name="Juan Carlos Castillo Molina" userId="3321f39d-c43d-4dc1-aab8-e37c264880eb" providerId="ADAL" clId="{CF0E7DC8-4F83-4E08-A75A-7ECE842A8D81}" dt="2026-05-12T17:30:46.601" v="4208" actId="478"/>
          <ac:graphicFrameMkLst>
            <pc:docMk/>
            <pc:sldMk cId="1480523509" sldId="2560"/>
            <ac:graphicFrameMk id="2" creationId="{66E4C1B6-5F27-043D-2C0C-0CC321E5AECB}"/>
          </ac:graphicFrameMkLst>
        </pc:graphicFrameChg>
        <pc:graphicFrameChg chg="add mod">
          <ac:chgData name="Juan Carlos Castillo Molina" userId="3321f39d-c43d-4dc1-aab8-e37c264880eb" providerId="ADAL" clId="{CF0E7DC8-4F83-4E08-A75A-7ECE842A8D81}" dt="2026-05-12T17:39:08.286" v="4222" actId="1076"/>
          <ac:graphicFrameMkLst>
            <pc:docMk/>
            <pc:sldMk cId="1480523509" sldId="2560"/>
            <ac:graphicFrameMk id="3" creationId="{E03E47B9-AFEA-9412-5F75-A3F55E576C92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'Diap 6'!$N$185</c:f>
              <c:strCache>
                <c:ptCount val="1"/>
                <c:pt idx="0">
                  <c:v>Precio Promedio Exportacion USD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0A6-4848-B614-0F47212151E4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solidFill>
                  <a:srgbClr val="7030A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0A6-4848-B614-0F47212151E4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0A6-4848-B614-0F47212151E4}"/>
              </c:ext>
            </c:extLst>
          </c:dPt>
          <c:dLbls>
            <c:dLbl>
              <c:idx val="0"/>
              <c:layout>
                <c:manualLayout>
                  <c:x val="-2.0492588145942216E-2"/>
                  <c:y val="-2.74961291138040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0A6-4848-B614-0F47212151E4}"/>
                </c:ext>
              </c:extLst>
            </c:dLbl>
            <c:dLbl>
              <c:idx val="1"/>
              <c:layout>
                <c:manualLayout>
                  <c:x val="-7.8306654893690354E-3"/>
                  <c:y val="1.8564454205046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0A6-4848-B614-0F47212151E4}"/>
                </c:ext>
              </c:extLst>
            </c:dLbl>
            <c:dLbl>
              <c:idx val="2"/>
              <c:layout>
                <c:manualLayout>
                  <c:x val="2.0590847261088736E-2"/>
                  <c:y val="-5.01635251923593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0A6-4848-B614-0F47212151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6'!$P$185:$R$185</c:f>
              <c:numCache>
                <c:formatCode>_(* #,##0.00_);_(* \(#,##0.00\);_(* "-"??_);_(@_)</c:formatCode>
                <c:ptCount val="3"/>
                <c:pt idx="0">
                  <c:v>222.63</c:v>
                </c:pt>
                <c:pt idx="1">
                  <c:v>297.43</c:v>
                </c:pt>
                <c:pt idx="2">
                  <c:v>339.12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0A6-4848-B614-0F47212151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0128896"/>
        <c:axId val="1015779808"/>
      </c:barChart>
      <c:lineChart>
        <c:grouping val="standard"/>
        <c:varyColors val="0"/>
        <c:ser>
          <c:idx val="1"/>
          <c:order val="1"/>
          <c:tx>
            <c:strRef>
              <c:f>'Diap 6'!$N$186</c:f>
              <c:strCache>
                <c:ptCount val="1"/>
                <c:pt idx="0">
                  <c:v>Precio Promedio CN CRC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'Diap 6'!$P$184:$R$184</c:f>
              <c:strCache>
                <c:ptCount val="3"/>
                <c:pt idx="0">
                  <c:v>2023-2024</c:v>
                </c:pt>
                <c:pt idx="1">
                  <c:v> 2024-2025 </c:v>
                </c:pt>
                <c:pt idx="2">
                  <c:v> 2025-2026 </c:v>
                </c:pt>
              </c:strCache>
            </c:strRef>
          </c:cat>
          <c:val>
            <c:numRef>
              <c:f>'Diap 6'!$P$186:$R$186</c:f>
              <c:numCache>
                <c:formatCode>_(* #,##0.00_);_(* \(#,##0.00\);_(* "-"??_);_(@_)</c:formatCode>
                <c:ptCount val="3"/>
                <c:pt idx="0">
                  <c:v>1914.24</c:v>
                </c:pt>
                <c:pt idx="1">
                  <c:v>3117.95</c:v>
                </c:pt>
                <c:pt idx="2">
                  <c:v>3006.69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F0A6-4848-B614-0F47212151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78251136"/>
        <c:axId val="1454926112"/>
      </c:lineChart>
      <c:catAx>
        <c:axId val="1778251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54926112"/>
        <c:crosses val="autoZero"/>
        <c:auto val="1"/>
        <c:lblAlgn val="ctr"/>
        <c:lblOffset val="100"/>
        <c:noMultiLvlLbl val="0"/>
      </c:catAx>
      <c:valAx>
        <c:axId val="145492611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8251136"/>
        <c:crosses val="autoZero"/>
        <c:crossBetween val="between"/>
      </c:valAx>
      <c:valAx>
        <c:axId val="1015779808"/>
        <c:scaling>
          <c:orientation val="minMax"/>
        </c:scaling>
        <c:delete val="0"/>
        <c:axPos val="r"/>
        <c:numFmt formatCode="_(* #,##0.00_);_(* \(#,##0.00\);_(* &quot;-&quot;??_);_(@_)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0128896"/>
        <c:crosses val="max"/>
        <c:crossBetween val="between"/>
      </c:valAx>
      <c:catAx>
        <c:axId val="13401288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5779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674458729137146"/>
          <c:y val="0.82001018188034058"/>
          <c:w val="0.34320514761922272"/>
          <c:h val="0.163202427087244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7B7C8-A469-4311-B95E-6D8224B95227}" type="datetimeFigureOut">
              <a:rPr lang="es-CR" smtClean="0"/>
              <a:t>12/5/2026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1F829-7979-4A36-9F32-90186E00557B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2970213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03BDD5-A8A1-C67F-A38C-78DF56A27E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3A175E-A8FE-209C-5D4D-846C87B566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F51D93-06A6-0FE2-B7B4-91EB0F7EF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2CBB32-D4A6-3B98-7983-5F72A5A47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B08B86-7823-6F6F-3341-50A964940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239446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D78662-1229-BBD9-ED4F-7CD2B84A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3AEC37-2495-F4F1-4A8A-F2C2D56B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D03268-2993-7362-01F1-7B178E45B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B042B6-6F4A-7C61-D93E-AFB94BAE0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5FF14E3-C893-C586-30D7-86F4A68A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39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32230C-A85B-DA07-4D1B-535A9CE64D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58E66A-9500-B34D-BF8A-A3A76218CF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B7372-D8EB-BBF8-2960-38AA0B62E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0B7256-2066-58DB-5E1F-7A02A89CA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92D311-6280-B163-5DC0-DD5828CD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66854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32286-C75B-6837-526E-F572947DE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80AC37-C430-B844-8B13-2044354AC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AE584-E98E-FD30-B2A5-124DCE16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C7C40-9D2F-5FA6-F84B-818B7C5CE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38657-BFB5-1532-1777-BC45808A5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61291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B3416-9CED-258C-F651-F6F6DB2B7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37DD2-BE95-B682-DFA9-BAA64DBBF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097DF-4675-7875-F227-7876A35E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F2C80-8201-6548-4F6A-CEB74B046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7800C3-3587-2A78-79FD-505142D6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593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FD2BA-607F-AE7E-FE83-3ED8E6CB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3514-E67A-5B6E-EBE8-75AD88BB6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6F3730-93CC-F734-9106-35FC62EF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DCE47-FB6C-6C99-89D5-55E805B3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6291D6-1BD8-A371-5F2A-7BC046227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4918391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30A2C-314B-29E5-92E4-EC655289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B4CB4-E963-C58C-81BA-3A6656A36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8BBE9D-E295-76EF-B1E7-F0513D3D7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1C420A-428A-D6FE-0B48-C56F26E23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32624-9BCC-5B59-D557-CD33D5871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D940B9-5B13-03CE-ACC6-9B71E0C8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6882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E6148-00D6-7913-FF90-2A6C5730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DBAE49-887B-5353-F8FF-7642200FE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1939A-29F6-0EAD-9CFD-4CEE1DD6A7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5D03F-8F2E-3175-BAAD-4CAD5000C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F954D-BD4C-002E-713D-A341E50B26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6AF955-07FA-8CD6-6EFD-B31216EB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A3D9CF-1B95-00C7-4D86-7F993CD69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81696B-87BF-DBEB-1CC5-CB02DC7E2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1002301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C0889-9AFE-0020-7B22-F4BF5558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8B8A8-E539-3452-CF90-740503173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6B75B9-1E77-1C90-7B00-10F356F64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13689-AC1E-8687-D9CB-F47D0427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4217378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E40444-00C6-4237-C3DB-5147D41C6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BB4870-8A94-6680-F0CE-8E04AAE2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F56609-B07A-9958-C788-758A2EE91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91731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351AF-487A-4ABF-2BCE-E233C91A0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B6CD-F6D1-50BA-12B6-9E99624F8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E6C40-4C5B-DFFB-1C41-49E9F08EAD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1680A9-A3DA-C94E-3E1B-C798A1E4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49A65-3155-1A40-B9FE-B689541A2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F928F-38D2-947D-C205-DEE2A5EA5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27448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843C13-8368-2EAD-F8D8-AE91DF944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97D5E9-D620-70BB-9103-FF1D67B60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01D6F6-57F9-7815-53C4-42D42917D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24964D-CA93-E897-B6DA-4C61670B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FCA21D0-15B6-2E49-6622-2A0DAFEB5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367419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EF876-C354-9A9F-44F7-7DB63BF32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2266A2-BF42-A5FA-B286-A55FFD8BC5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406D9-BF47-A165-AD0A-C956F94C35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0AE78-519C-2918-6E55-12751047B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2A150-0427-6777-630B-FFF6FD9B8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D5CCA-92CE-7625-FE5C-A75F03C0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22898753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CE9D-C297-D828-F0BC-0721880F4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800CA0-C839-E89D-47F1-8DB01358C8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70C479-3B81-5FF0-21C2-C63DF2B90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BC98F-A5B9-EF76-F4C0-960323B7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8C1F3B-DF8A-622B-9E8E-F0C51DCA8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585656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0CBF9C-1685-8D6B-6636-F551E1705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C715B4-F1C7-CFA0-31EE-969531447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FAECD3-6A6A-C18A-074A-17604A4EC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FB68-ED08-57AF-94E3-13BF58F02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CC40B4-D1B1-0105-9D5F-807E37BF4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1934955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DCDD0E-2088-61C9-7539-47C5F3FE6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7C9777-449B-11E6-BED1-925DB4ED8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22101B-6C94-4F45-F9A7-EA10DE951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E94393-91AC-BFC7-6206-E8091606C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A2C4B-301B-DA52-826C-AEEAC0F2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29914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CA498-6434-F28F-CE89-FA9E7F374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5C7EBC-1B70-032A-614F-B47BCCFB46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D85FDE-7A5D-0BF0-71EC-95EE2147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A519B95-71E4-9746-D0F1-E057D4940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5C4AE0D-23C5-5B3E-B798-8CCB14167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29B012-C15C-5E96-40FA-A717C3E39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94525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07A3E-4988-FE20-F418-0E4C8455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E395AB-F06A-C957-D0DB-B739989C1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04D3E34-2D4D-AA8F-C0FB-9371CB217E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122E46C-4F7D-926A-D5D4-D289AB1358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103A4B1-EC34-312E-D9A2-D12EDAD31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C02AF63-6DA5-071C-E96A-DFD95ADC4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E6D48E3-83B7-0BDE-41EB-2233DB3A8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FD08204-7965-8229-F59D-5E04ECAC9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255070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1916D0-05D5-7FCF-1B6A-45696FB18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88C9CC-A92C-6D83-33F5-350CB98E1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AE3D17-CD70-E369-F898-E17EC6470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8C345-512D-8E09-E191-0D9C33DC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4151965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DA31D96-3F17-1126-D4A8-F36D13A2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AF8266-3B86-8507-170B-997C71BFD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2DD0F71-B6A8-2BB3-0688-C893987EA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1961598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9DCA8-59E7-0E48-FB3B-E053B134F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429-B9D2-2362-4379-A9FCB46D1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FB3A743-5207-57B7-BC8C-39280263C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2CF8F1-6C0B-725E-ABB5-C581324E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38A5D6-069D-6B68-1FC1-BEFE97B58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2336C9-12F5-6D33-B681-B76DB6B05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6180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55E5E-7993-7B4A-0198-A3482DFCA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AE9DB97-3871-39C1-64CF-0E3822AF52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R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AD103A-BA38-6BC5-9374-C84FD40D15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69D796E-B22D-7C61-4D71-8860F8685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A224B-9AA4-9A41-A7BD-EA672FC79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28D4753-5EDA-665C-86A2-D7C3ECCD9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63305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99D51A-18E4-6E2D-68B7-AA28B7569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435BA7-77CF-5EA8-E0DE-C22CAD8D7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0B187F-A123-3FD5-A047-D5E09781A5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22874-C915-465C-9D23-2B6D09CEAEAA}" type="datetimeFigureOut">
              <a:rPr lang="es-CR" smtClean="0"/>
              <a:t>12/5/2026</a:t>
            </a:fld>
            <a:endParaRPr lang="es-CR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A50BE35-B896-0426-CA92-101C90F71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R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2059097-FCBB-A023-0BEC-CA37F45F55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5AB67-A2DF-4AFF-AC90-574A9F7408D1}" type="slidenum">
              <a:rPr lang="es-CR" smtClean="0"/>
              <a:t>‹Nº›</a:t>
            </a:fld>
            <a:endParaRPr lang="es-CR" dirty="0"/>
          </a:p>
        </p:txBody>
      </p:sp>
    </p:spTree>
    <p:extLst>
      <p:ext uri="{BB962C8B-B14F-4D97-AF65-F5344CB8AC3E}">
        <p14:creationId xmlns:p14="http://schemas.microsoft.com/office/powerpoint/2010/main" val="30929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218A0E-A149-718E-891F-5957C1E2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908CBE-5191-B21E-F757-BFDB76A26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AA6DF-F2C5-4C50-2EF3-09F335E827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8423-FCB1-3F44-8B45-B39BBC4A5316}" type="datetimeFigureOut">
              <a:rPr lang="en-CR" smtClean="0"/>
              <a:t>05/12/2026</a:t>
            </a:fld>
            <a:endParaRPr lang="en-C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50396-36FD-9F27-3B3D-5424403067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5D09D-F76A-437F-E122-85D722B0B2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79F60-8409-4040-96EF-1B3FA912A9AB}" type="slidenum">
              <a:rPr lang="en-CR" smtClean="0"/>
              <a:t>‹Nº›</a:t>
            </a:fld>
            <a:endParaRPr lang="en-CR"/>
          </a:p>
        </p:txBody>
      </p:sp>
    </p:spTree>
    <p:extLst>
      <p:ext uri="{BB962C8B-B14F-4D97-AF65-F5344CB8AC3E}">
        <p14:creationId xmlns:p14="http://schemas.microsoft.com/office/powerpoint/2010/main" val="363078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een and white rectangle with a white stripe&#10;&#10;Description automatically generated">
            <a:extLst>
              <a:ext uri="{FF2B5EF4-FFF2-40B4-BE49-F238E27FC236}">
                <a16:creationId xmlns:a16="http://schemas.microsoft.com/office/drawing/2014/main" id="{40DA24F7-812D-84CB-3E86-E7FC5BC2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B1472-46B9-4B0A-99DC-7E1FA61E84DC}"/>
              </a:ext>
            </a:extLst>
          </p:cNvPr>
          <p:cNvSpPr txBox="1"/>
          <p:nvPr/>
        </p:nvSpPr>
        <p:spPr>
          <a:xfrm>
            <a:off x="509954" y="3429000"/>
            <a:ext cx="1143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ESTADÍSTICA DE CAFÉ AL 11 DE MAYO 2026</a:t>
            </a:r>
          </a:p>
          <a:p>
            <a:pPr algn="ctr"/>
            <a:r>
              <a:rPr lang="es-ES" sz="3600" b="1" dirty="0">
                <a:solidFill>
                  <a:srgbClr val="913E21"/>
                </a:solidFill>
                <a:latin typeface="Slenco Black" pitchFamily="2" charset="77"/>
              </a:rPr>
              <a:t>COSECHA 2025-2026</a:t>
            </a:r>
          </a:p>
        </p:txBody>
      </p:sp>
    </p:spTree>
    <p:extLst>
      <p:ext uri="{BB962C8B-B14F-4D97-AF65-F5344CB8AC3E}">
        <p14:creationId xmlns:p14="http://schemas.microsoft.com/office/powerpoint/2010/main" val="4284725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C5D7-544B-6F25-F0BB-B5803C2A2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adroTexto 11">
            <a:extLst>
              <a:ext uri="{FF2B5EF4-FFF2-40B4-BE49-F238E27FC236}">
                <a16:creationId xmlns:a16="http://schemas.microsoft.com/office/drawing/2014/main" id="{AA79F80D-A427-4C6F-013B-77F2EF395B82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INFORME COMPARATIVO DE CAFÉ EN FRUTA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A668C88-CCA5-236F-DB43-5BB14BEE2208}"/>
              </a:ext>
            </a:extLst>
          </p:cNvPr>
          <p:cNvSpPr txBox="1"/>
          <p:nvPr/>
        </p:nvSpPr>
        <p:spPr>
          <a:xfrm>
            <a:off x="1097558" y="722720"/>
            <a:ext cx="1022349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(EN FANEGAS) A la quincena del 16 al 31 de Marzo de cada año</a:t>
            </a:r>
          </a:p>
          <a:p>
            <a:endParaRPr lang="es-ES" sz="200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D9C0109-8FE2-7AA7-B0C9-DA1EFF2B43DF}"/>
              </a:ext>
            </a:extLst>
          </p:cNvPr>
          <p:cNvSpPr txBox="1"/>
          <p:nvPr/>
        </p:nvSpPr>
        <p:spPr>
          <a:xfrm>
            <a:off x="8645238" y="5364345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endParaRPr lang="es-E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11 de Mayo 2026</a:t>
            </a:r>
          </a:p>
          <a:p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03E47B9-AFEA-9412-5F75-A3F55E576C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118517"/>
              </p:ext>
            </p:extLst>
          </p:nvPr>
        </p:nvGraphicFramePr>
        <p:xfrm>
          <a:off x="1097558" y="1316081"/>
          <a:ext cx="10223498" cy="3792855"/>
        </p:xfrm>
        <a:graphic>
          <a:graphicData uri="http://schemas.openxmlformats.org/drawingml/2006/table">
            <a:tbl>
              <a:tblPr/>
              <a:tblGrid>
                <a:gridCol w="1946182">
                  <a:extLst>
                    <a:ext uri="{9D8B030D-6E8A-4147-A177-3AD203B41FA5}">
                      <a16:colId xmlns:a16="http://schemas.microsoft.com/office/drawing/2014/main" val="993941490"/>
                    </a:ext>
                  </a:extLst>
                </a:gridCol>
                <a:gridCol w="1214853">
                  <a:extLst>
                    <a:ext uri="{9D8B030D-6E8A-4147-A177-3AD203B41FA5}">
                      <a16:colId xmlns:a16="http://schemas.microsoft.com/office/drawing/2014/main" val="1196614493"/>
                    </a:ext>
                  </a:extLst>
                </a:gridCol>
                <a:gridCol w="970069">
                  <a:extLst>
                    <a:ext uri="{9D8B030D-6E8A-4147-A177-3AD203B41FA5}">
                      <a16:colId xmlns:a16="http://schemas.microsoft.com/office/drawing/2014/main" val="1009948868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2356177240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730033057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3382710881"/>
                    </a:ext>
                  </a:extLst>
                </a:gridCol>
                <a:gridCol w="961003">
                  <a:extLst>
                    <a:ext uri="{9D8B030D-6E8A-4147-A177-3AD203B41FA5}">
                      <a16:colId xmlns:a16="http://schemas.microsoft.com/office/drawing/2014/main" val="2297947501"/>
                    </a:ext>
                  </a:extLst>
                </a:gridCol>
                <a:gridCol w="1027487">
                  <a:extLst>
                    <a:ext uri="{9D8B030D-6E8A-4147-A177-3AD203B41FA5}">
                      <a16:colId xmlns:a16="http://schemas.microsoft.com/office/drawing/2014/main" val="2851035336"/>
                    </a:ext>
                  </a:extLst>
                </a:gridCol>
                <a:gridCol w="1024465">
                  <a:extLst>
                    <a:ext uri="{9D8B030D-6E8A-4147-A177-3AD203B41FA5}">
                      <a16:colId xmlns:a16="http://schemas.microsoft.com/office/drawing/2014/main" val="1182596395"/>
                    </a:ext>
                  </a:extLst>
                </a:gridCol>
              </a:tblGrid>
              <a:tr h="20002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2024-2025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" panose="020F0502020204030204" pitchFamily="34" charset="0"/>
                        </a:rPr>
                        <a:t>Cosecha 2025-2026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788219"/>
                  </a:ext>
                </a:extLst>
              </a:tr>
              <a:tr h="20002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16/03/25 al 31/03/25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Quincena del 16/03/26 al 31/03/26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3554622"/>
                  </a:ext>
                </a:extLst>
              </a:tr>
              <a:tr h="600075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 Definitiva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Grado de avance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Producción Estimada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Acumulado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alcanzado según Estimación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Informado en la quincena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316927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54693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COTO BRUS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162,075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159,096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98.16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187,708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166,283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88.59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2,734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80427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LOS SANTOS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806,474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831,418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103.09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632,883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609,156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96.25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20,860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130348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PEREZ ZELEDON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224,059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226,702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101.18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236,071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205,608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87.10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5,223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3625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TURRIALBA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99,238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76,230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76.82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73,523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50,526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68.72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1,341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58556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CENTRAL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240,908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227,054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94.25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258,793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219,332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84.75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3,568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97277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VALLE OCCIDENTAL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267,012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278,470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104.29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356,217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322,514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90.54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10,937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4253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ZONA NORTE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12,862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13,658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106.19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18,757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13,813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73.64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810592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9588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1,812,628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100.00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1,763,951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1,587,232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effectLst/>
                          <a:latin typeface="Calibri" panose="020F0502020204030204" pitchFamily="34" charset="0"/>
                        </a:rPr>
                        <a:t>89.98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2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45,093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505629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534274"/>
                  </a:ext>
                </a:extLst>
              </a:tr>
              <a:tr h="190500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Comparativo entre las cosechas 2024-2025 y la 2025-2026, se presenta la información por cada una de las zonas.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399137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>
                          <a:effectLst/>
                          <a:latin typeface="Calibri" panose="020F0502020204030204" pitchFamily="34" charset="0"/>
                        </a:rPr>
                        <a:t>La producción estimada de la cosecha 2025-2026 es la establecida por el CICAFE en su segunda estimación con nómina completa.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61343"/>
                  </a:ext>
                </a:extLst>
              </a:tr>
              <a:tr h="200025">
                <a:tc gridSpan="9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200" b="0" i="0" u="none" strike="noStrike" dirty="0">
                          <a:effectLst/>
                          <a:latin typeface="Calibri" panose="020F0502020204030204" pitchFamily="34" charset="0"/>
                        </a:rPr>
                        <a:t>La cosecha 2024-2025 corresponde a la producción definitiva.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4252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2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60E2C-E8D8-3187-DFA0-8415F71B6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57AE8E-74C2-A4BB-1254-60E30C9ADE4F}"/>
              </a:ext>
            </a:extLst>
          </p:cNvPr>
          <p:cNvSpPr txBox="1">
            <a:spLocks/>
          </p:cNvSpPr>
          <p:nvPr/>
        </p:nvSpPr>
        <p:spPr>
          <a:xfrm>
            <a:off x="1120386" y="689964"/>
            <a:ext cx="9823469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dirty="0">
                <a:latin typeface="Calibri" panose="020F0502020204030204" pitchFamily="34" charset="0"/>
                <a:cs typeface="Calibri" panose="020F0502020204030204" pitchFamily="34" charset="0"/>
              </a:rPr>
              <a:t>COSECHA</a:t>
            </a:r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 2025/2026   (EN Ud.46 KILOGRAMOS)   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7308295-AB40-3C40-F446-14DB01B3212A}"/>
              </a:ext>
            </a:extLst>
          </p:cNvPr>
          <p:cNvSpPr txBox="1">
            <a:spLocks/>
          </p:cNvSpPr>
          <p:nvPr/>
        </p:nvSpPr>
        <p:spPr>
          <a:xfrm>
            <a:off x="8547237" y="5392768"/>
            <a:ext cx="3644763" cy="364718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11 de Mayo 2026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17ACF56-D7AA-B863-D385-0FCF40748BB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8A5A1B4-7D95-2653-FFE0-6288DCD9A8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059663" y="3429000"/>
            <a:ext cx="1021731" cy="554784"/>
          </a:xfrm>
          <a:prstGeom prst="rect">
            <a:avLst/>
          </a:prstGeom>
        </p:spPr>
      </p:pic>
      <p:sp>
        <p:nvSpPr>
          <p:cNvPr id="8" name="Bocadillo: rectángulo 7">
            <a:extLst>
              <a:ext uri="{FF2B5EF4-FFF2-40B4-BE49-F238E27FC236}">
                <a16:creationId xmlns:a16="http://schemas.microsoft.com/office/drawing/2014/main" id="{2EA01287-CFA3-A905-2E54-2E5050F7ECAD}"/>
              </a:ext>
            </a:extLst>
          </p:cNvPr>
          <p:cNvSpPr/>
          <p:nvPr/>
        </p:nvSpPr>
        <p:spPr>
          <a:xfrm>
            <a:off x="11089515" y="3105398"/>
            <a:ext cx="962025" cy="396927"/>
          </a:xfrm>
          <a:prstGeom prst="wedgeRectCallout">
            <a:avLst>
              <a:gd name="adj1" fmla="val -100149"/>
              <a:gd name="adj2" fmla="val 81692"/>
            </a:avLst>
          </a:prstGeom>
          <a:noFill/>
          <a:ln>
            <a:solidFill>
              <a:srgbClr val="4990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>
              <a:solidFill>
                <a:schemeClr val="tx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68EEE38-E13C-E44E-E391-DD72497BAF3F}"/>
              </a:ext>
            </a:extLst>
          </p:cNvPr>
          <p:cNvSpPr txBox="1"/>
          <p:nvPr/>
        </p:nvSpPr>
        <p:spPr>
          <a:xfrm>
            <a:off x="11247036" y="3119195"/>
            <a:ext cx="646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1951</a:t>
            </a:r>
            <a:endParaRPr lang="es-CR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191A47A3-63F2-EE53-B0B1-2ECDCFBBD0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551869"/>
              </p:ext>
            </p:extLst>
          </p:nvPr>
        </p:nvGraphicFramePr>
        <p:xfrm>
          <a:off x="1120386" y="1253329"/>
          <a:ext cx="9823469" cy="3913893"/>
        </p:xfrm>
        <a:graphic>
          <a:graphicData uri="http://schemas.openxmlformats.org/drawingml/2006/table">
            <a:tbl>
              <a:tblPr/>
              <a:tblGrid>
                <a:gridCol w="3001940">
                  <a:extLst>
                    <a:ext uri="{9D8B030D-6E8A-4147-A177-3AD203B41FA5}">
                      <a16:colId xmlns:a16="http://schemas.microsoft.com/office/drawing/2014/main" val="2080983471"/>
                    </a:ext>
                  </a:extLst>
                </a:gridCol>
                <a:gridCol w="1576895">
                  <a:extLst>
                    <a:ext uri="{9D8B030D-6E8A-4147-A177-3AD203B41FA5}">
                      <a16:colId xmlns:a16="http://schemas.microsoft.com/office/drawing/2014/main" val="3171873217"/>
                    </a:ext>
                  </a:extLst>
                </a:gridCol>
                <a:gridCol w="1243995">
                  <a:extLst>
                    <a:ext uri="{9D8B030D-6E8A-4147-A177-3AD203B41FA5}">
                      <a16:colId xmlns:a16="http://schemas.microsoft.com/office/drawing/2014/main" val="1072628922"/>
                    </a:ext>
                  </a:extLst>
                </a:gridCol>
                <a:gridCol w="1427966">
                  <a:extLst>
                    <a:ext uri="{9D8B030D-6E8A-4147-A177-3AD203B41FA5}">
                      <a16:colId xmlns:a16="http://schemas.microsoft.com/office/drawing/2014/main" val="3747145464"/>
                    </a:ext>
                  </a:extLst>
                </a:gridCol>
                <a:gridCol w="1357881">
                  <a:extLst>
                    <a:ext uri="{9D8B030D-6E8A-4147-A177-3AD203B41FA5}">
                      <a16:colId xmlns:a16="http://schemas.microsoft.com/office/drawing/2014/main" val="2519252538"/>
                    </a:ext>
                  </a:extLst>
                </a:gridCol>
                <a:gridCol w="1214792">
                  <a:extLst>
                    <a:ext uri="{9D8B030D-6E8A-4147-A177-3AD203B41FA5}">
                      <a16:colId xmlns:a16="http://schemas.microsoft.com/office/drawing/2014/main" val="4214192462"/>
                    </a:ext>
                  </a:extLst>
                </a:gridCol>
              </a:tblGrid>
              <a:tr h="64639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5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Producción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% Sobre venta de  Exportación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0316688"/>
                  </a:ext>
                </a:extLst>
              </a:tr>
              <a:tr h="23253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60659"/>
                  </a:ext>
                </a:extLst>
              </a:tr>
              <a:tr h="23253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1,154,624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$339.12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75.42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719976"/>
                  </a:ext>
                </a:extLst>
              </a:tr>
              <a:tr h="23253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29,551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1.93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6636049"/>
                  </a:ext>
                </a:extLst>
              </a:tr>
              <a:tr h="23253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Consumo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98,136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₡3,006.69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$283.10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6.41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4254620"/>
                  </a:ext>
                </a:extLst>
              </a:tr>
              <a:tr h="23253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Consumo Nacional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9562554"/>
                  </a:ext>
                </a:extLst>
              </a:tr>
              <a:tr h="23253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 Vendido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1,282,311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83.76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7746153"/>
                  </a:ext>
                </a:extLst>
              </a:tr>
              <a:tr h="23253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248,645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16.24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942911"/>
                  </a:ext>
                </a:extLst>
              </a:tr>
              <a:tr h="23855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1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620,416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1" i="0" u="none" strike="noStrike">
                        <a:solidFill>
                          <a:srgbClr val="0000FF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3397129"/>
                  </a:ext>
                </a:extLst>
              </a:tr>
              <a:tr h="23855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  <a:r>
                        <a:rPr lang="es-CR" sz="1500" b="0" i="0" u="none" strike="noStrike" baseline="30000">
                          <a:effectLst/>
                          <a:latin typeface="Calibri Light" panose="020F0302020204030204" pitchFamily="34" charset="0"/>
                        </a:rPr>
                        <a:t> </a:t>
                      </a:r>
                      <a:endParaRPr lang="es-CR" sz="15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563,759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48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133917"/>
                  </a:ext>
                </a:extLst>
              </a:tr>
              <a:tr h="23253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1" i="0" u="none" strike="noStrike">
                          <a:effectLst/>
                          <a:latin typeface="Calibri Light" panose="020F03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1,530,956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100.00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5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806261"/>
                  </a:ext>
                </a:extLst>
              </a:tr>
              <a:tr h="23253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5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9889663"/>
                  </a:ext>
                </a:extLst>
              </a:tr>
              <a:tr h="697599">
                <a:tc gridSpan="6"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s-ES" sz="1500" b="0" i="0" u="none" strike="noStrike" dirty="0">
                          <a:effectLst/>
                          <a:latin typeface="Calibri Light" panose="020F0302020204030204" pitchFamily="34" charset="0"/>
                        </a:rPr>
                        <a:t>Resumen de comercialización de café, tanto de Consumo Nacional como de Exportación, se detalla las ventas en consignación y con precio fijo, el total vendido en U. De 46 kg se calcula de acuerdo con la fruta reportada en esta cosecha y, para su conversión a kg, se aplica el rendimiento de la cosecha 2024-2025.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903243"/>
                  </a:ext>
                </a:extLst>
              </a:tr>
            </a:tbl>
          </a:graphicData>
        </a:graphic>
      </p:graphicFrame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40D5F06B-4860-2A9B-0910-1725CE73C1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83735"/>
              </p:ext>
            </p:extLst>
          </p:nvPr>
        </p:nvGraphicFramePr>
        <p:xfrm>
          <a:off x="1120386" y="5392635"/>
          <a:ext cx="5797999" cy="548640"/>
        </p:xfrm>
        <a:graphic>
          <a:graphicData uri="http://schemas.openxmlformats.org/drawingml/2006/table">
            <a:tbl>
              <a:tblPr/>
              <a:tblGrid>
                <a:gridCol w="5797999">
                  <a:extLst>
                    <a:ext uri="{9D8B030D-6E8A-4147-A177-3AD203B41FA5}">
                      <a16:colId xmlns:a16="http://schemas.microsoft.com/office/drawing/2014/main" val="3323616483"/>
                    </a:ext>
                  </a:extLst>
                </a:gridCol>
              </a:tblGrid>
              <a:tr h="1709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2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 (estimación): 41% Exportación (101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661737"/>
                  </a:ext>
                </a:extLst>
              </a:tr>
              <a:tr h="12381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028820"/>
                  </a:ext>
                </a:extLst>
              </a:tr>
              <a:tr h="1709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200" b="1" i="0" u="none" strike="noStrike" dirty="0">
                          <a:effectLst/>
                          <a:latin typeface="Calibri Light" panose="020F0302020204030204" pitchFamily="34" charset="0"/>
                        </a:rPr>
                        <a:t>Por vender (estimación): 59% Consumo Nacional (146 mil sacos 46 kg).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3783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47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60209-EC78-A74F-3A6F-62B0D13D4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1B37BBBB-DC62-EF6F-3492-0A9FC3C79D6C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POR ZONAS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0A1BF3F-DDAB-0A53-7838-30913BDC6946}"/>
              </a:ext>
            </a:extLst>
          </p:cNvPr>
          <p:cNvSpPr txBox="1"/>
          <p:nvPr/>
        </p:nvSpPr>
        <p:spPr>
          <a:xfrm>
            <a:off x="1097558" y="722720"/>
            <a:ext cx="10018118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 2025/2026   (EN Ud.46 KILOGRAMOS) 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6489F10-1B1C-29DE-B8AD-88D46430E4AD}"/>
              </a:ext>
            </a:extLst>
          </p:cNvPr>
          <p:cNvSpPr txBox="1"/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11 de Mayo 2026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82A8FFF-0C79-70E6-AC02-7753BC40F7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245564"/>
              </p:ext>
            </p:extLst>
          </p:nvPr>
        </p:nvGraphicFramePr>
        <p:xfrm>
          <a:off x="1097558" y="1219658"/>
          <a:ext cx="10018118" cy="4067099"/>
        </p:xfrm>
        <a:graphic>
          <a:graphicData uri="http://schemas.openxmlformats.org/drawingml/2006/table">
            <a:tbl>
              <a:tblPr/>
              <a:tblGrid>
                <a:gridCol w="1256797">
                  <a:extLst>
                    <a:ext uri="{9D8B030D-6E8A-4147-A177-3AD203B41FA5}">
                      <a16:colId xmlns:a16="http://schemas.microsoft.com/office/drawing/2014/main" val="1003940980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2922316682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3235989438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4253922993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2759272129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582366212"/>
                    </a:ext>
                  </a:extLst>
                </a:gridCol>
                <a:gridCol w="1268881">
                  <a:extLst>
                    <a:ext uri="{9D8B030D-6E8A-4147-A177-3AD203B41FA5}">
                      <a16:colId xmlns:a16="http://schemas.microsoft.com/office/drawing/2014/main" val="1777638575"/>
                    </a:ext>
                  </a:extLst>
                </a:gridCol>
                <a:gridCol w="1208458">
                  <a:extLst>
                    <a:ext uri="{9D8B030D-6E8A-4147-A177-3AD203B41FA5}">
                      <a16:colId xmlns:a16="http://schemas.microsoft.com/office/drawing/2014/main" val="2118281798"/>
                    </a:ext>
                  </a:extLst>
                </a:gridCol>
              </a:tblGrid>
              <a:tr h="380380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DE EXPORTACIÓN</a:t>
                      </a:r>
                      <a:r>
                        <a:rPr lang="es-CR" sz="1400" b="1" i="0" u="none" strike="noStrike" baseline="3000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s-CR" sz="14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VENTAS CONSUMO NACIONAL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TOTAL DE VENTAS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329060"/>
                  </a:ext>
                </a:extLst>
              </a:tr>
              <a:tr h="565883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con Precio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  Promedio $ por U. de 46 kgs.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u.46 kgs en consignación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Ventas en U. de 46 Kgs. 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Arial" panose="020B0604020202020204" pitchFamily="34" charset="0"/>
                        </a:rPr>
                        <a:t>PRECIO KG.POR ZONA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200" b="1" i="0" u="none" strike="noStrike">
                          <a:effectLst/>
                          <a:latin typeface="Arial" panose="020B0604020202020204" pitchFamily="34" charset="0"/>
                        </a:rPr>
                        <a:t> EN UNIDADES DE 46 KILOGRAMOS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0357392"/>
                  </a:ext>
                </a:extLst>
              </a:tr>
              <a:tr h="225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Coto Brus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122,479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336.56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7,780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3,067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130,494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7683815"/>
                  </a:ext>
                </a:extLst>
              </a:tr>
              <a:tr h="225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Los Santos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7,828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450,505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344.24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30,322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2,971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488,655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5215041"/>
                  </a:ext>
                </a:extLst>
              </a:tr>
              <a:tr h="225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Pérez Zeledón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345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127,888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346.91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25,232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3,018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153,466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5902225"/>
                  </a:ext>
                </a:extLst>
              </a:tr>
              <a:tr h="225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Turrialba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750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39,279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317.06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1,598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3,194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41,627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764549"/>
                  </a:ext>
                </a:extLst>
              </a:tr>
              <a:tr h="225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Central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2,887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164,216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346.33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14,335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3,053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181,438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6176945"/>
                  </a:ext>
                </a:extLst>
              </a:tr>
              <a:tr h="44221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Valle  Occidental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17,506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242,637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323.61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16,467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2,918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276,610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2670537"/>
                  </a:ext>
                </a:extLst>
              </a:tr>
              <a:tr h="225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Zona Norte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7,620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399.56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2,402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3,355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  10,021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4044247"/>
                  </a:ext>
                </a:extLst>
              </a:tr>
              <a:tr h="22579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Total Nacional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29,551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1,154,624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339.12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                    -  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98,136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 3,006.69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400" b="1" i="0" u="none" strike="noStrike">
                          <a:effectLst/>
                          <a:latin typeface="Arial" panose="020B0604020202020204" pitchFamily="34" charset="0"/>
                        </a:rPr>
                        <a:t>  1,282,310 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4246289"/>
                  </a:ext>
                </a:extLst>
              </a:tr>
              <a:tr h="22579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7661811"/>
                  </a:ext>
                </a:extLst>
              </a:tr>
              <a:tr h="163960">
                <a:tc gridSpan="8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Detalle de comercialización de café por zonas, tanto de Consumo Nacional como de Exportación, aplicando el rendimiento de la cosecha anterior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7462041"/>
                  </a:ext>
                </a:extLst>
              </a:tr>
              <a:tr h="16396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6451678"/>
                  </a:ext>
                </a:extLst>
              </a:tr>
              <a:tr h="225795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exportación por unidad de 46 kg es de 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1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$ 339.12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3656008"/>
                  </a:ext>
                </a:extLst>
              </a:tr>
              <a:tr h="318546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0" i="0" u="none" strike="noStrike">
                          <a:effectLst/>
                          <a:latin typeface="Arial" panose="020B0604020202020204" pitchFamily="34" charset="0"/>
                        </a:rPr>
                        <a:t>El promedio nacional de ventas de consumo nacional por kg es de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400" b="0" i="0" u="none" strike="noStrike">
                          <a:effectLst/>
                          <a:latin typeface="Arial" panose="020B0604020202020204" pitchFamily="34" charset="0"/>
                        </a:rPr>
                        <a:t>₡3,006.69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242" marR="9242" marT="924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599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6037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FF25-1981-7D43-7B7D-9E5D2D01B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B2F9A11-03FA-9E8A-F984-D403075D7704}"/>
              </a:ext>
            </a:extLst>
          </p:cNvPr>
          <p:cNvSpPr txBox="1"/>
          <p:nvPr/>
        </p:nvSpPr>
        <p:spPr>
          <a:xfrm>
            <a:off x="0" y="218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COMPARATIVO COMERCIALIZACIÓN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E038F37-2FCE-21FF-A132-2E3BCBFBEA77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DE LAS ULTIMAS TRES COSECHAS Al segundo año de cada período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A60CFAD0-C18E-8430-5653-649ADF4BEE77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11 de Mayo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4AE02FB2-ADD3-F589-1358-4ACDE8D654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059492"/>
              </p:ext>
            </p:extLst>
          </p:nvPr>
        </p:nvGraphicFramePr>
        <p:xfrm>
          <a:off x="1120388" y="1117227"/>
          <a:ext cx="9861934" cy="2377055"/>
        </p:xfrm>
        <a:graphic>
          <a:graphicData uri="http://schemas.openxmlformats.org/drawingml/2006/table">
            <a:tbl>
              <a:tblPr/>
              <a:tblGrid>
                <a:gridCol w="1106976">
                  <a:extLst>
                    <a:ext uri="{9D8B030D-6E8A-4147-A177-3AD203B41FA5}">
                      <a16:colId xmlns:a16="http://schemas.microsoft.com/office/drawing/2014/main" val="2000788605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4150116123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2539043355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2329780030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2737127720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4173234897"/>
                    </a:ext>
                  </a:extLst>
                </a:gridCol>
                <a:gridCol w="844303">
                  <a:extLst>
                    <a:ext uri="{9D8B030D-6E8A-4147-A177-3AD203B41FA5}">
                      <a16:colId xmlns:a16="http://schemas.microsoft.com/office/drawing/2014/main" val="1227184449"/>
                    </a:ext>
                  </a:extLst>
                </a:gridCol>
                <a:gridCol w="302542">
                  <a:extLst>
                    <a:ext uri="{9D8B030D-6E8A-4147-A177-3AD203B41FA5}">
                      <a16:colId xmlns:a16="http://schemas.microsoft.com/office/drawing/2014/main" val="3018294580"/>
                    </a:ext>
                  </a:extLst>
                </a:gridCol>
                <a:gridCol w="891209">
                  <a:extLst>
                    <a:ext uri="{9D8B030D-6E8A-4147-A177-3AD203B41FA5}">
                      <a16:colId xmlns:a16="http://schemas.microsoft.com/office/drawing/2014/main" val="1393920285"/>
                    </a:ext>
                  </a:extLst>
                </a:gridCol>
                <a:gridCol w="886519">
                  <a:extLst>
                    <a:ext uri="{9D8B030D-6E8A-4147-A177-3AD203B41FA5}">
                      <a16:colId xmlns:a16="http://schemas.microsoft.com/office/drawing/2014/main" val="148758206"/>
                    </a:ext>
                  </a:extLst>
                </a:gridCol>
                <a:gridCol w="935770">
                  <a:extLst>
                    <a:ext uri="{9D8B030D-6E8A-4147-A177-3AD203B41FA5}">
                      <a16:colId xmlns:a16="http://schemas.microsoft.com/office/drawing/2014/main" val="2257187789"/>
                    </a:ext>
                  </a:extLst>
                </a:gridCol>
                <a:gridCol w="218111">
                  <a:extLst>
                    <a:ext uri="{9D8B030D-6E8A-4147-A177-3AD203B41FA5}">
                      <a16:colId xmlns:a16="http://schemas.microsoft.com/office/drawing/2014/main" val="2877954558"/>
                    </a:ext>
                  </a:extLst>
                </a:gridCol>
                <a:gridCol w="773945">
                  <a:extLst>
                    <a:ext uri="{9D8B030D-6E8A-4147-A177-3AD203B41FA5}">
                      <a16:colId xmlns:a16="http://schemas.microsoft.com/office/drawing/2014/main" val="3082065546"/>
                    </a:ext>
                  </a:extLst>
                </a:gridCol>
              </a:tblGrid>
              <a:tr h="159404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Mercado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2023-2024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2024-2025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 Light" panose="020F0302020204030204" pitchFamily="34" charset="0"/>
                        </a:rPr>
                        <a:t>Cosecha 2025-2026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720560"/>
                  </a:ext>
                </a:extLst>
              </a:tr>
              <a:tr h="291481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da-DK" sz="1000" b="1" i="0" u="none" strike="noStrike">
                          <a:effectLst/>
                          <a:latin typeface="Calibri Light" panose="020F0302020204030204" pitchFamily="34" charset="0"/>
                        </a:rPr>
                        <a:t>Vendido en Ud. de 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Precio Promedio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% Prod.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215920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1,056,196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$222.63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68.82%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1,251,420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$297.43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73.02%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1,154,624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$339.12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75.42%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7926311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EXP.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66,565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4.34%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24,335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***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1.42%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29,551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***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1.93%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4369030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Consumo Local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121,863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₡1,914.24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7.94%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121,976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₡3,117.95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7.12%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98,136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₡3,006.69</a:t>
                      </a:r>
                    </a:p>
                  </a:txBody>
                  <a:tcPr marL="0" marR="91088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Kg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6.41%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1665334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Consignación C.N.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613161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Total  Vendido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1,244,624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81.10%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1,397,731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81.56%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1,282,311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83.76%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3398559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Vender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290,131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18.90%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316,006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18.44%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248,645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16.24%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4248501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Exportado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465,623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662,184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620,416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                     -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8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9067393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Por Exportar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657,138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58.53%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613,571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48.09%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563,759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3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47.61%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38612"/>
                  </a:ext>
                </a:extLst>
              </a:tr>
              <a:tr h="21253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1" i="0" u="none" strike="noStrike">
                          <a:effectLst/>
                          <a:latin typeface="Calibri Light" panose="020F0302020204030204" pitchFamily="34" charset="0"/>
                        </a:rPr>
                        <a:t>Producción Total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1,534,755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1,713,737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1,530,956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8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300" b="0" i="0" u="none" strike="noStrike" dirty="0">
                          <a:effectLst/>
                          <a:latin typeface="Calibri Light" panose="020F030202020403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3686898"/>
                  </a:ext>
                </a:extLst>
              </a:tr>
            </a:tbl>
          </a:graphicData>
        </a:graphic>
      </p:graphicFrame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7C91938B-C033-45A8-B772-192C7F469E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4896227"/>
              </p:ext>
            </p:extLst>
          </p:nvPr>
        </p:nvGraphicFramePr>
        <p:xfrm>
          <a:off x="1120388" y="3583593"/>
          <a:ext cx="9861934" cy="1764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667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5430C-E6FA-EE97-5799-BB9AA579B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AE3F05F5-5D7C-759A-7C1A-A935792CBE41}"/>
              </a:ext>
            </a:extLst>
          </p:cNvPr>
          <p:cNvSpPr txBox="1"/>
          <p:nvPr/>
        </p:nvSpPr>
        <p:spPr>
          <a:xfrm>
            <a:off x="0" y="0"/>
            <a:ext cx="7603200" cy="480131"/>
          </a:xfrm>
          <a:prstGeom prst="rect">
            <a:avLst/>
          </a:prstGeom>
          <a:solidFill>
            <a:srgbClr val="499057"/>
          </a:solidFill>
        </p:spPr>
        <p:txBody>
          <a:bodyPr wrap="square" rtlCol="0">
            <a:spAutoFit/>
          </a:bodyPr>
          <a:lstStyle>
            <a:defPPr>
              <a:defRPr lang="es-CR"/>
            </a:defPPr>
            <a:lvl1pPr algn="ctr">
              <a:lnSpc>
                <a:spcPct val="90000"/>
              </a:lnSpc>
              <a:spcBef>
                <a:spcPct val="0"/>
              </a:spcBef>
              <a:defRPr kumimoji="0" sz="28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j-ea"/>
                <a:cs typeface="+mj-cs"/>
              </a:defRPr>
            </a:lvl1pPr>
          </a:lstStyle>
          <a:p>
            <a:r>
              <a:rPr lang="es-ES" dirty="0">
                <a:solidFill>
                  <a:schemeClr val="bg1"/>
                </a:solidFill>
              </a:rPr>
              <a:t>COMERCIALIZACIÓN COSECHAS FUTURAS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7FB8DA8-45C0-2404-B43D-2AC245B93FBC}"/>
              </a:ext>
            </a:extLst>
          </p:cNvPr>
          <p:cNvSpPr txBox="1">
            <a:spLocks/>
          </p:cNvSpPr>
          <p:nvPr/>
        </p:nvSpPr>
        <p:spPr>
          <a:xfrm>
            <a:off x="1120387" y="689964"/>
            <a:ext cx="9861936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Cosechas 2026-2027 &amp; 2027-2028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426963-1096-9604-3DE9-AE1AC8FC6352}"/>
              </a:ext>
            </a:extLst>
          </p:cNvPr>
          <p:cNvSpPr txBox="1">
            <a:spLocks/>
          </p:cNvSpPr>
          <p:nvPr/>
        </p:nvSpPr>
        <p:spPr>
          <a:xfrm>
            <a:off x="8645237" y="5439993"/>
            <a:ext cx="3546763" cy="337952"/>
          </a:xfrm>
          <a:prstGeom prst="rect">
            <a:avLst/>
          </a:prstGeom>
          <a:solidFill>
            <a:srgbClr val="499057"/>
          </a:solidFill>
          <a:ln w="44450" cap="rnd"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defPPr>
              <a:defRPr lang="es-ES_tradnl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/>
                <a:ea typeface="+mj-ea"/>
                <a:cs typeface="+mj-cs"/>
              </a:defRPr>
            </a:lvl1pPr>
          </a:lstStyle>
          <a:p>
            <a:r>
              <a:rPr lang="es-ES" sz="2000" dirty="0">
                <a:latin typeface="Calibri" panose="020F0502020204030204" pitchFamily="34" charset="0"/>
                <a:cs typeface="Calibri" panose="020F0502020204030204" pitchFamily="34" charset="0"/>
              </a:rPr>
              <a:t>Corte al 11 de Mayo 2026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E088BCFA-70B3-176A-C109-F4B108E7B6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043586"/>
              </p:ext>
            </p:extLst>
          </p:nvPr>
        </p:nvGraphicFramePr>
        <p:xfrm>
          <a:off x="1120387" y="1619109"/>
          <a:ext cx="9861935" cy="2909759"/>
        </p:xfrm>
        <a:graphic>
          <a:graphicData uri="http://schemas.openxmlformats.org/drawingml/2006/table">
            <a:tbl>
              <a:tblPr/>
              <a:tblGrid>
                <a:gridCol w="1547949">
                  <a:extLst>
                    <a:ext uri="{9D8B030D-6E8A-4147-A177-3AD203B41FA5}">
                      <a16:colId xmlns:a16="http://schemas.microsoft.com/office/drawing/2014/main" val="1257421309"/>
                    </a:ext>
                  </a:extLst>
                </a:gridCol>
                <a:gridCol w="1335731">
                  <a:extLst>
                    <a:ext uri="{9D8B030D-6E8A-4147-A177-3AD203B41FA5}">
                      <a16:colId xmlns:a16="http://schemas.microsoft.com/office/drawing/2014/main" val="1422857018"/>
                    </a:ext>
                  </a:extLst>
                </a:gridCol>
                <a:gridCol w="1498015">
                  <a:extLst>
                    <a:ext uri="{9D8B030D-6E8A-4147-A177-3AD203B41FA5}">
                      <a16:colId xmlns:a16="http://schemas.microsoft.com/office/drawing/2014/main" val="210493980"/>
                    </a:ext>
                  </a:extLst>
                </a:gridCol>
                <a:gridCol w="1597883">
                  <a:extLst>
                    <a:ext uri="{9D8B030D-6E8A-4147-A177-3AD203B41FA5}">
                      <a16:colId xmlns:a16="http://schemas.microsoft.com/office/drawing/2014/main" val="1468431221"/>
                    </a:ext>
                  </a:extLst>
                </a:gridCol>
                <a:gridCol w="2034805">
                  <a:extLst>
                    <a:ext uri="{9D8B030D-6E8A-4147-A177-3AD203B41FA5}">
                      <a16:colId xmlns:a16="http://schemas.microsoft.com/office/drawing/2014/main" val="3971126090"/>
                    </a:ext>
                  </a:extLst>
                </a:gridCol>
                <a:gridCol w="1847552">
                  <a:extLst>
                    <a:ext uri="{9D8B030D-6E8A-4147-A177-3AD203B41FA5}">
                      <a16:colId xmlns:a16="http://schemas.microsoft.com/office/drawing/2014/main" val="608677862"/>
                    </a:ext>
                  </a:extLst>
                </a:gridCol>
              </a:tblGrid>
              <a:tr h="297157">
                <a:tc gridSpan="6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ES" sz="1400" b="1" i="0" u="none" strike="noStrike">
                          <a:effectLst/>
                          <a:latin typeface="Calibri Light" panose="020F0302020204030204" pitchFamily="34" charset="0"/>
                        </a:rPr>
                        <a:t>Volumen en U. 46 kg. - Para exportación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6313468"/>
                  </a:ext>
                </a:extLst>
              </a:tr>
              <a:tr h="71317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Cosecha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TOTALES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en Consignación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Ventas con Precio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100" b="1" i="0" u="none" strike="noStrike">
                          <a:effectLst/>
                          <a:latin typeface="Calibri Light" panose="020F0302020204030204" pitchFamily="34" charset="0"/>
                        </a:rPr>
                        <a:t>Precio Rieles Promedio $/Ud.46 kg.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R" sz="1200" b="1" i="0" u="none" strike="noStrike">
                          <a:effectLst/>
                          <a:latin typeface="Calibri Light" panose="020F0302020204030204" pitchFamily="34" charset="0"/>
                        </a:rPr>
                        <a:t>Variación  % precio 1/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4007199"/>
                  </a:ext>
                </a:extLst>
              </a:tr>
              <a:tr h="19018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6798909"/>
                  </a:ext>
                </a:extLst>
              </a:tr>
              <a:tr h="33281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2026-2027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111,297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42,641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68,656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291.94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620194"/>
                  </a:ext>
                </a:extLst>
              </a:tr>
              <a:tr h="33281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1" i="0" u="none" strike="noStrike">
                          <a:effectLst/>
                          <a:latin typeface="Calibri Light" panose="020F0302020204030204" pitchFamily="34" charset="0"/>
                        </a:rPr>
                        <a:t>2027-2028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  4,838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2,175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2,663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  311.12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600" b="0" i="0" u="none" strike="noStrike">
                          <a:effectLst/>
                          <a:latin typeface="Calibri Light" panose="020F030202020403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0574263"/>
                  </a:ext>
                </a:extLst>
              </a:tr>
              <a:tr h="20919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100" b="1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8818834"/>
                  </a:ext>
                </a:extLst>
              </a:tr>
              <a:tr h="22821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2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s-CR" sz="1000" b="0" i="0" u="none" strike="noStrike"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1320450"/>
                  </a:ext>
                </a:extLst>
              </a:tr>
              <a:tr h="202067">
                <a:tc gridSpan="3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1000" b="1" i="0" u="none" strike="noStrike">
                          <a:effectLst/>
                          <a:latin typeface="Calibri Light" panose="020F0302020204030204" pitchFamily="34" charset="0"/>
                        </a:rPr>
                        <a:t>1/ Variación porcentual en el precio: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6150877"/>
                  </a:ext>
                </a:extLst>
              </a:tr>
              <a:tr h="2020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4/5/2026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2026-2027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367281"/>
                  </a:ext>
                </a:extLst>
              </a:tr>
              <a:tr h="20206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 con respecto 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R" sz="1000" b="0" i="0" u="none" strike="noStrike">
                          <a:solidFill>
                            <a:srgbClr val="0000FF"/>
                          </a:solidFill>
                          <a:effectLst/>
                          <a:latin typeface="Calibri Light" panose="020F0302020204030204" pitchFamily="34" charset="0"/>
                        </a:rPr>
                        <a:t>4/5/2026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Cosecha 2027-2028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R" sz="1000" b="0" i="0" u="none" strike="noStrike" dirty="0"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17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13702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13402</TotalTime>
  <Words>962</Words>
  <Application>Microsoft Office PowerPoint</Application>
  <PresentationFormat>Panorámica</PresentationFormat>
  <Paragraphs>402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Slenco Black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aquiros</dc:creator>
  <cp:lastModifiedBy>Juan Carlos Castillo Molina</cp:lastModifiedBy>
  <cp:revision>26</cp:revision>
  <dcterms:created xsi:type="dcterms:W3CDTF">2023-12-07T15:07:55Z</dcterms:created>
  <dcterms:modified xsi:type="dcterms:W3CDTF">2026-05-12T18:57:11Z</dcterms:modified>
</cp:coreProperties>
</file>